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0267275" cy="42794238"/>
  <p:notesSz cx="6858000" cy="9144000"/>
  <p:embeddedFontLst>
    <p:embeddedFont>
      <p:font typeface="Roboto Mono" pitchFamily="49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78">
          <p15:clr>
            <a:srgbClr val="747775"/>
          </p15:clr>
        </p15:guide>
        <p15:guide id="2" pos="953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>
        <p:scale>
          <a:sx n="41" d="100"/>
          <a:sy n="41" d="100"/>
        </p:scale>
        <p:origin x="1104" y="-5360"/>
      </p:cViewPr>
      <p:guideLst>
        <p:guide orient="horz" pos="13478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16717" y="685800"/>
            <a:ext cx="2425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1755" y="6194865"/>
            <a:ext cx="28203300" cy="17077500"/>
          </a:xfrm>
          <a:prstGeom prst="rect">
            <a:avLst/>
          </a:prstGeom>
        </p:spPr>
        <p:txBody>
          <a:bodyPr spcFirstLastPara="1" wrap="square" lIns="455300" tIns="455300" rIns="455300" bIns="4553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900"/>
              <a:buNone/>
              <a:defRPr sz="25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1727" y="23579923"/>
            <a:ext cx="28203300" cy="65943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031727" y="9202961"/>
            <a:ext cx="28203300" cy="16336200"/>
          </a:xfrm>
          <a:prstGeom prst="rect">
            <a:avLst/>
          </a:prstGeom>
        </p:spPr>
        <p:txBody>
          <a:bodyPr spcFirstLastPara="1" wrap="square" lIns="455300" tIns="455300" rIns="455300" bIns="4553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800"/>
              <a:buNone/>
              <a:defRPr sz="59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031727" y="26226515"/>
            <a:ext cx="28203300" cy="108228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800100" algn="ctr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marL="914400" lvl="1" indent="-6731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marL="1371600" lvl="2" indent="-6731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marL="1828800" lvl="3" indent="-6731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marL="2286000" lvl="4" indent="-6731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marL="2743200" lvl="5" indent="-6731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marL="3200400" lvl="6" indent="-673100" algn="ctr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marL="3657600" lvl="7" indent="-673100" algn="ctr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marL="4114800" lvl="8" indent="-673100" algn="ctr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031727" y="17895074"/>
            <a:ext cx="28203300" cy="7003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900"/>
              <a:buNone/>
              <a:defRPr sz="17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031727" y="3702608"/>
            <a:ext cx="28203300" cy="47649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31727" y="9588593"/>
            <a:ext cx="28203300" cy="284244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8001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marL="914400" lvl="1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marL="1371600" lvl="2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marL="1828800" lvl="3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marL="2286000" lvl="4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marL="2743200" lvl="5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marL="3200400" lvl="6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marL="3657600" lvl="7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marL="4114800" lvl="8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031727" y="3702608"/>
            <a:ext cx="28203300" cy="47649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031727" y="9588593"/>
            <a:ext cx="13239600" cy="284244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marL="914400" lvl="1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marL="1371600" lvl="2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marL="1828800" lvl="3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marL="2286000" lvl="4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marL="2743200" lvl="5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marL="3200400" lvl="6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marL="3657600" lvl="7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marL="4114800" lvl="8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5995249" y="9588593"/>
            <a:ext cx="13239600" cy="284244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 sz="7000"/>
            </a:lvl1pPr>
            <a:lvl2pPr marL="914400" lvl="1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marL="1371600" lvl="2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marL="1828800" lvl="3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marL="2286000" lvl="4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marL="2743200" lvl="5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marL="3200400" lvl="6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marL="3657600" lvl="7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marL="4114800" lvl="8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031727" y="3702608"/>
            <a:ext cx="28203300" cy="47649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9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031727" y="4622593"/>
            <a:ext cx="9294600" cy="6287400"/>
          </a:xfrm>
          <a:prstGeom prst="rect">
            <a:avLst/>
          </a:prstGeom>
        </p:spPr>
        <p:txBody>
          <a:bodyPr spcFirstLastPara="1" wrap="square" lIns="455300" tIns="455300" rIns="455300" bIns="4553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031727" y="11561473"/>
            <a:ext cx="9294600" cy="264525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marL="914400" lvl="1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marL="1371600" lvl="2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marL="1828800" lvl="3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marL="2286000" lvl="4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marL="2743200" lvl="5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marL="3200400" lvl="6" indent="-60960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marL="3657600" lvl="7" indent="-60960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marL="4114800" lvl="8" indent="-60960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622728" y="3745248"/>
            <a:ext cx="21077400" cy="340356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1pPr>
            <a:lvl2pPr lvl="1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2pPr>
            <a:lvl3pPr lvl="2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3pPr>
            <a:lvl4pPr lvl="3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4pPr>
            <a:lvl5pPr lvl="4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5pPr>
            <a:lvl6pPr lvl="5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6pPr>
            <a:lvl7pPr lvl="6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7pPr>
            <a:lvl8pPr lvl="7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8pPr>
            <a:lvl9pPr lvl="8">
              <a:spcBef>
                <a:spcPts val="0"/>
              </a:spcBef>
              <a:spcAft>
                <a:spcPts val="0"/>
              </a:spcAft>
              <a:buSzPts val="23900"/>
              <a:buNone/>
              <a:defRPr sz="23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5133325" y="-1040"/>
            <a:ext cx="15133200" cy="4279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5300" tIns="455300" rIns="455300" bIns="455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78805" y="10260017"/>
            <a:ext cx="13389600" cy="12332700"/>
          </a:xfrm>
          <a:prstGeom prst="rect">
            <a:avLst/>
          </a:prstGeom>
        </p:spPr>
        <p:txBody>
          <a:bodyPr spcFirstLastPara="1" wrap="square" lIns="455300" tIns="455300" rIns="455300" bIns="4553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900"/>
              <a:buNone/>
              <a:defRPr sz="20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878805" y="23321587"/>
            <a:ext cx="13389600" cy="10275900"/>
          </a:xfrm>
          <a:prstGeom prst="rect">
            <a:avLst/>
          </a:prstGeom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6349750" y="6024305"/>
            <a:ext cx="12700500" cy="307431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marL="457200" lvl="0" indent="-800100">
              <a:spcBef>
                <a:spcPts val="0"/>
              </a:spcBef>
              <a:spcAft>
                <a:spcPts val="0"/>
              </a:spcAft>
              <a:buSzPts val="9000"/>
              <a:buChar char="●"/>
              <a:defRPr/>
            </a:lvl1pPr>
            <a:lvl2pPr marL="914400" lvl="1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2pPr>
            <a:lvl3pPr marL="1371600" lvl="2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3pPr>
            <a:lvl4pPr marL="1828800" lvl="3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4pPr>
            <a:lvl5pPr marL="2286000" lvl="4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5pPr>
            <a:lvl6pPr marL="2743200" lvl="5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6pPr>
            <a:lvl7pPr marL="3200400" lvl="6" indent="-673100">
              <a:spcBef>
                <a:spcPts val="0"/>
              </a:spcBef>
              <a:spcAft>
                <a:spcPts val="0"/>
              </a:spcAft>
              <a:buSzPts val="7000"/>
              <a:buChar char="●"/>
              <a:defRPr/>
            </a:lvl7pPr>
            <a:lvl8pPr marL="3657600" lvl="7" indent="-673100">
              <a:spcBef>
                <a:spcPts val="0"/>
              </a:spcBef>
              <a:spcAft>
                <a:spcPts val="0"/>
              </a:spcAft>
              <a:buSzPts val="7000"/>
              <a:buChar char="○"/>
              <a:defRPr/>
            </a:lvl8pPr>
            <a:lvl9pPr marL="4114800" lvl="8" indent="-673100">
              <a:spcBef>
                <a:spcPts val="0"/>
              </a:spcBef>
              <a:spcAft>
                <a:spcPts val="0"/>
              </a:spcAft>
              <a:buSzPts val="7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031727" y="35198388"/>
            <a:ext cx="19856100" cy="50343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727" y="3702608"/>
            <a:ext cx="282033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300" tIns="455300" rIns="455300" bIns="4553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00"/>
              <a:buNone/>
              <a:defRPr sz="13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727" y="9588593"/>
            <a:ext cx="28203300" cy="284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300" tIns="455300" rIns="455300" bIns="455300" anchor="t" anchorCtr="0">
            <a:normAutofit/>
          </a:bodyPr>
          <a:lstStyle>
            <a:lvl1pPr marL="457200" lvl="0" indent="-800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Char char="●"/>
              <a:defRPr sz="9000">
                <a:solidFill>
                  <a:schemeClr val="dk2"/>
                </a:solidFill>
              </a:defRPr>
            </a:lvl1pPr>
            <a:lvl2pPr marL="914400" lvl="1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2pPr>
            <a:lvl3pPr marL="1371600" lvl="2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3pPr>
            <a:lvl4pPr marL="1828800" lvl="3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4pPr>
            <a:lvl5pPr marL="2286000" lvl="4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5pPr>
            <a:lvl6pPr marL="2743200" lvl="5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6pPr>
            <a:lvl7pPr marL="3200400" lvl="6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●"/>
              <a:defRPr sz="7000">
                <a:solidFill>
                  <a:schemeClr val="dk2"/>
                </a:solidFill>
              </a:defRPr>
            </a:lvl7pPr>
            <a:lvl8pPr marL="3657600" lvl="7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○"/>
              <a:defRPr sz="7000">
                <a:solidFill>
                  <a:schemeClr val="dk2"/>
                </a:solidFill>
              </a:defRPr>
            </a:lvl8pPr>
            <a:lvl9pPr marL="4114800" lvl="8" indent="-673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Char char="■"/>
              <a:defRPr sz="7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8043845" y="38797968"/>
            <a:ext cx="1816200" cy="3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300" tIns="455300" rIns="455300" bIns="455300" anchor="ctr" anchorCtr="0">
            <a:normAutofit/>
          </a:bodyPr>
          <a:lstStyle>
            <a:lvl1pPr lvl="0" algn="r">
              <a:buNone/>
              <a:defRPr sz="5000">
                <a:solidFill>
                  <a:schemeClr val="dk2"/>
                </a:solidFill>
              </a:defRPr>
            </a:lvl1pPr>
            <a:lvl2pPr lvl="1" algn="r">
              <a:buNone/>
              <a:defRPr sz="5000">
                <a:solidFill>
                  <a:schemeClr val="dk2"/>
                </a:solidFill>
              </a:defRPr>
            </a:lvl2pPr>
            <a:lvl3pPr lvl="2" algn="r">
              <a:buNone/>
              <a:defRPr sz="5000">
                <a:solidFill>
                  <a:schemeClr val="dk2"/>
                </a:solidFill>
              </a:defRPr>
            </a:lvl3pPr>
            <a:lvl4pPr lvl="3" algn="r">
              <a:buNone/>
              <a:defRPr sz="5000">
                <a:solidFill>
                  <a:schemeClr val="dk2"/>
                </a:solidFill>
              </a:defRPr>
            </a:lvl4pPr>
            <a:lvl5pPr lvl="4" algn="r">
              <a:buNone/>
              <a:defRPr sz="5000">
                <a:solidFill>
                  <a:schemeClr val="dk2"/>
                </a:solidFill>
              </a:defRPr>
            </a:lvl5pPr>
            <a:lvl6pPr lvl="5" algn="r">
              <a:buNone/>
              <a:defRPr sz="5000">
                <a:solidFill>
                  <a:schemeClr val="dk2"/>
                </a:solidFill>
              </a:defRPr>
            </a:lvl6pPr>
            <a:lvl7pPr lvl="6" algn="r">
              <a:buNone/>
              <a:defRPr sz="5000">
                <a:solidFill>
                  <a:schemeClr val="dk2"/>
                </a:solidFill>
              </a:defRPr>
            </a:lvl7pPr>
            <a:lvl8pPr lvl="7" algn="r">
              <a:buNone/>
              <a:defRPr sz="5000">
                <a:solidFill>
                  <a:schemeClr val="dk2"/>
                </a:solidFill>
              </a:defRPr>
            </a:lvl8pPr>
            <a:lvl9pPr lvl="8" algn="r">
              <a:buNone/>
              <a:defRPr sz="5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9" Type="http://schemas.openxmlformats.org/officeDocument/2006/relationships/image" Target="../media/image37.emf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svg"/><Relationship Id="rId38" Type="http://schemas.openxmlformats.org/officeDocument/2006/relationships/image" Target="../media/image36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emf"/><Relationship Id="rId40" Type="http://schemas.openxmlformats.org/officeDocument/2006/relationships/image" Target="../media/image38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28" Type="http://schemas.openxmlformats.org/officeDocument/2006/relationships/image" Target="../media/image26.sv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emf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sv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84FA1EC0-9C07-9E40-47D9-E8D061DB1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0399" y="20655467"/>
            <a:ext cx="13283159" cy="619880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516D19D-8A93-DFB9-86DD-63C9822F5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6044971"/>
            <a:ext cx="11888914" cy="5939172"/>
          </a:xfrm>
          <a:prstGeom prst="rect">
            <a:avLst/>
          </a:prstGeom>
        </p:spPr>
      </p:pic>
      <p:sp>
        <p:nvSpPr>
          <p:cNvPr id="54" name="Google Shape;54;p13"/>
          <p:cNvSpPr/>
          <p:nvPr/>
        </p:nvSpPr>
        <p:spPr>
          <a:xfrm>
            <a:off x="-60326" y="-27345"/>
            <a:ext cx="30387299" cy="6435378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852250" y="6642475"/>
            <a:ext cx="26202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71500" algn="ctr" rtl="0">
              <a:spcBef>
                <a:spcPts val="0"/>
              </a:spcBef>
              <a:spcAft>
                <a:spcPts val="0"/>
              </a:spcAft>
              <a:buSzPts val="5400"/>
              <a:buAutoNum type="romanUcPeriod"/>
            </a:pPr>
            <a:r>
              <a:rPr lang="en" sz="5400" b="1" u="sng"/>
              <a:t>xP3</a:t>
            </a:r>
            <a:r>
              <a:rPr lang="en" sz="5400" b="1"/>
              <a:t>: Crosslingual Corpus of prompted tasks in up to 277 languages</a:t>
            </a:r>
            <a:endParaRPr sz="5400" b="1"/>
          </a:p>
        </p:txBody>
      </p:sp>
      <p:cxnSp>
        <p:nvCxnSpPr>
          <p:cNvPr id="56" name="Google Shape;56;p13"/>
          <p:cNvCxnSpPr/>
          <p:nvPr/>
        </p:nvCxnSpPr>
        <p:spPr>
          <a:xfrm rot="10800000" flipH="1">
            <a:off x="-60325" y="6315350"/>
            <a:ext cx="30387300" cy="119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13"/>
          <p:cNvCxnSpPr/>
          <p:nvPr/>
        </p:nvCxnSpPr>
        <p:spPr>
          <a:xfrm rot="10800000" flipH="1">
            <a:off x="-60325" y="18163363"/>
            <a:ext cx="30387300" cy="119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3"/>
          <p:cNvSpPr txBox="1"/>
          <p:nvPr/>
        </p:nvSpPr>
        <p:spPr>
          <a:xfrm>
            <a:off x="730625" y="18735413"/>
            <a:ext cx="28805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II. </a:t>
            </a:r>
            <a:r>
              <a:rPr lang="en" sz="5400" b="1" u="sng"/>
              <a:t>BLOOMZ &amp; mT0</a:t>
            </a:r>
            <a:r>
              <a:rPr lang="en" sz="5400" b="1"/>
              <a:t>: Instruction-tuned multilingual LLMs with up to 176B parameters</a:t>
            </a:r>
            <a:endParaRPr sz="5400" b="1"/>
          </a:p>
        </p:txBody>
      </p:sp>
      <p:pic>
        <p:nvPicPr>
          <p:cNvPr id="59" name="Google Shape;59;p13"/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7306" t="29475" r="10010" b="25662"/>
          <a:stretch/>
        </p:blipFill>
        <p:spPr>
          <a:xfrm>
            <a:off x="3954392" y="3173478"/>
            <a:ext cx="18491783" cy="288072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5734800" y="378800"/>
            <a:ext cx="20437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u="sng">
                <a:solidFill>
                  <a:schemeClr val="lt1"/>
                </a:solidFill>
              </a:rPr>
              <a:t>Crosslingual Generalization through Multitask Finetuning</a:t>
            </a:r>
            <a:endParaRPr sz="5400" b="1" u="sng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545304" y="20059213"/>
            <a:ext cx="10799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/>
              <a:t>Generalization to </a:t>
            </a:r>
            <a:r>
              <a:rPr lang="en" sz="3800" b="1" i="1" u="sng"/>
              <a:t>unseen</a:t>
            </a:r>
            <a:r>
              <a:rPr lang="en" sz="3800" b="1"/>
              <a:t> tasks</a:t>
            </a:r>
            <a:endParaRPr sz="3800" b="1"/>
          </a:p>
        </p:txBody>
      </p:sp>
      <p:sp>
        <p:nvSpPr>
          <p:cNvPr id="62" name="Google Shape;62;p13"/>
          <p:cNvSpPr txBox="1"/>
          <p:nvPr/>
        </p:nvSpPr>
        <p:spPr>
          <a:xfrm>
            <a:off x="902713" y="26854275"/>
            <a:ext cx="101919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Scaling from 560M to 176B parameters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&amp; importance of language distributions</a:t>
            </a: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350" y="1445775"/>
            <a:ext cx="3026375" cy="30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3411750" y="1641000"/>
            <a:ext cx="250836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</a:rPr>
              <a:t>Niklas Muennighoff, Thomas Wang, </a:t>
            </a:r>
            <a:r>
              <a:rPr lang="en" sz="3200" b="1" dirty="0" err="1">
                <a:solidFill>
                  <a:schemeClr val="lt1"/>
                </a:solidFill>
              </a:rPr>
              <a:t>Lintang</a:t>
            </a:r>
            <a:r>
              <a:rPr lang="en" sz="3200" b="1" dirty="0">
                <a:solidFill>
                  <a:schemeClr val="lt1"/>
                </a:solidFill>
              </a:rPr>
              <a:t> </a:t>
            </a:r>
            <a:r>
              <a:rPr lang="en" sz="3200" b="1" dirty="0" err="1">
                <a:solidFill>
                  <a:schemeClr val="lt1"/>
                </a:solidFill>
              </a:rPr>
              <a:t>Sutawika</a:t>
            </a:r>
            <a:r>
              <a:rPr lang="en" sz="3200" b="1" dirty="0">
                <a:solidFill>
                  <a:schemeClr val="lt1"/>
                </a:solidFill>
              </a:rPr>
              <a:t>, Adam Roberts, Stella </a:t>
            </a:r>
            <a:r>
              <a:rPr lang="en" sz="3200" b="1" dirty="0" err="1">
                <a:solidFill>
                  <a:schemeClr val="lt1"/>
                </a:solidFill>
              </a:rPr>
              <a:t>Biderman</a:t>
            </a:r>
            <a:r>
              <a:rPr lang="en" sz="3200" b="1" dirty="0">
                <a:solidFill>
                  <a:schemeClr val="lt1"/>
                </a:solidFill>
              </a:rPr>
              <a:t>, </a:t>
            </a:r>
            <a:r>
              <a:rPr lang="en" sz="3200" b="1" dirty="0" err="1">
                <a:solidFill>
                  <a:schemeClr val="lt1"/>
                </a:solidFill>
              </a:rPr>
              <a:t>Teven</a:t>
            </a:r>
            <a:r>
              <a:rPr lang="en" sz="3200" b="1" dirty="0">
                <a:solidFill>
                  <a:schemeClr val="lt1"/>
                </a:solidFill>
              </a:rPr>
              <a:t> Le </a:t>
            </a:r>
            <a:r>
              <a:rPr lang="en" sz="3200" b="1" dirty="0" err="1">
                <a:solidFill>
                  <a:schemeClr val="lt1"/>
                </a:solidFill>
              </a:rPr>
              <a:t>Scao</a:t>
            </a:r>
            <a:r>
              <a:rPr lang="en" sz="3200" b="1" dirty="0">
                <a:solidFill>
                  <a:schemeClr val="lt1"/>
                </a:solidFill>
              </a:rPr>
              <a:t>, M Saiful Bari, </a:t>
            </a:r>
            <a:endParaRPr sz="3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</a:rPr>
              <a:t>Sheng Shen, Zheng-Xin Yong, Hailey </a:t>
            </a:r>
            <a:r>
              <a:rPr lang="en" sz="3200" b="1" dirty="0" err="1">
                <a:solidFill>
                  <a:schemeClr val="lt1"/>
                </a:solidFill>
              </a:rPr>
              <a:t>Schoelkopf</a:t>
            </a:r>
            <a:r>
              <a:rPr lang="en" sz="3200" b="1" dirty="0">
                <a:solidFill>
                  <a:schemeClr val="lt1"/>
                </a:solidFill>
              </a:rPr>
              <a:t>, </a:t>
            </a:r>
            <a:r>
              <a:rPr lang="en" sz="3200" b="1" dirty="0" err="1">
                <a:solidFill>
                  <a:schemeClr val="lt1"/>
                </a:solidFill>
              </a:rPr>
              <a:t>Xiangru</a:t>
            </a:r>
            <a:r>
              <a:rPr lang="en" sz="3200" b="1" dirty="0">
                <a:solidFill>
                  <a:schemeClr val="lt1"/>
                </a:solidFill>
              </a:rPr>
              <a:t> Tang, Dragomir </a:t>
            </a:r>
            <a:r>
              <a:rPr lang="en" sz="3200" b="1" dirty="0" err="1">
                <a:solidFill>
                  <a:schemeClr val="lt1"/>
                </a:solidFill>
              </a:rPr>
              <a:t>Radev</a:t>
            </a:r>
            <a:r>
              <a:rPr lang="en" sz="3200" b="1" dirty="0">
                <a:solidFill>
                  <a:schemeClr val="lt1"/>
                </a:solidFill>
              </a:rPr>
              <a:t>, </a:t>
            </a:r>
            <a:r>
              <a:rPr lang="en" sz="3200" b="1" dirty="0" err="1">
                <a:solidFill>
                  <a:schemeClr val="lt1"/>
                </a:solidFill>
              </a:rPr>
              <a:t>Alham</a:t>
            </a:r>
            <a:r>
              <a:rPr lang="en" sz="3200" b="1" dirty="0">
                <a:solidFill>
                  <a:schemeClr val="lt1"/>
                </a:solidFill>
              </a:rPr>
              <a:t> </a:t>
            </a:r>
            <a:r>
              <a:rPr lang="en" sz="3200" b="1" dirty="0" err="1">
                <a:solidFill>
                  <a:schemeClr val="lt1"/>
                </a:solidFill>
              </a:rPr>
              <a:t>Fikri</a:t>
            </a:r>
            <a:r>
              <a:rPr lang="en" sz="3200" b="1" dirty="0">
                <a:solidFill>
                  <a:schemeClr val="lt1"/>
                </a:solidFill>
              </a:rPr>
              <a:t> Aji, </a:t>
            </a:r>
            <a:endParaRPr sz="3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 dirty="0">
                <a:solidFill>
                  <a:schemeClr val="lt1"/>
                </a:solidFill>
              </a:rPr>
              <a:t>Khalid </a:t>
            </a:r>
            <a:r>
              <a:rPr lang="en" sz="3200" b="1" dirty="0" err="1">
                <a:solidFill>
                  <a:schemeClr val="lt1"/>
                </a:solidFill>
              </a:rPr>
              <a:t>Almubarak</a:t>
            </a:r>
            <a:r>
              <a:rPr lang="en" sz="3200" b="1" dirty="0">
                <a:solidFill>
                  <a:schemeClr val="lt1"/>
                </a:solidFill>
              </a:rPr>
              <a:t>, Samuel </a:t>
            </a:r>
            <a:r>
              <a:rPr lang="en" sz="3200" b="1" dirty="0" err="1">
                <a:solidFill>
                  <a:schemeClr val="lt1"/>
                </a:solidFill>
              </a:rPr>
              <a:t>Albanie</a:t>
            </a:r>
            <a:r>
              <a:rPr lang="en" sz="3200" b="1" dirty="0">
                <a:solidFill>
                  <a:schemeClr val="lt1"/>
                </a:solidFill>
              </a:rPr>
              <a:t>, Zaid </a:t>
            </a:r>
            <a:r>
              <a:rPr lang="en" sz="3200" b="1" dirty="0" err="1">
                <a:solidFill>
                  <a:schemeClr val="lt1"/>
                </a:solidFill>
              </a:rPr>
              <a:t>Alyafeai</a:t>
            </a:r>
            <a:r>
              <a:rPr lang="en" sz="3200" b="1" dirty="0">
                <a:solidFill>
                  <a:schemeClr val="lt1"/>
                </a:solidFill>
              </a:rPr>
              <a:t>, Albert </a:t>
            </a:r>
            <a:r>
              <a:rPr lang="en" sz="3200" b="1" dirty="0" err="1">
                <a:solidFill>
                  <a:schemeClr val="lt1"/>
                </a:solidFill>
              </a:rPr>
              <a:t>Webson</a:t>
            </a:r>
            <a:r>
              <a:rPr lang="en" sz="3200" b="1" dirty="0">
                <a:solidFill>
                  <a:schemeClr val="lt1"/>
                </a:solidFill>
              </a:rPr>
              <a:t>, Edward Raff, Colin </a:t>
            </a:r>
            <a:r>
              <a:rPr lang="en" sz="3200" b="1" dirty="0" err="1">
                <a:solidFill>
                  <a:schemeClr val="lt1"/>
                </a:solidFill>
              </a:rPr>
              <a:t>Raffel</a:t>
            </a:r>
            <a:endParaRPr sz="32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47725" y="4674725"/>
            <a:ext cx="32370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chemeClr val="lt1"/>
                </a:solidFill>
              </a:rPr>
              <a:t>PAPER</a:t>
            </a:r>
            <a:endParaRPr sz="5300" b="1"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43746" y="3555608"/>
            <a:ext cx="1000500" cy="10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82171" y="4756922"/>
            <a:ext cx="1938975" cy="6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34370" y="4593621"/>
            <a:ext cx="819251" cy="81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010958" y="4611670"/>
            <a:ext cx="606276" cy="78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466457" y="3555621"/>
            <a:ext cx="1000499" cy="10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07693" y="3600258"/>
            <a:ext cx="819250" cy="8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646877" y="3527945"/>
            <a:ext cx="1385321" cy="10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6564201" y="3496981"/>
            <a:ext cx="1640054" cy="92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024189" y="4541720"/>
            <a:ext cx="1188371" cy="9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035782" y="4622083"/>
            <a:ext cx="606274" cy="76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9212122" y="3577369"/>
            <a:ext cx="819251" cy="7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007695" y="4502721"/>
            <a:ext cx="1000500" cy="1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360108" y="3692214"/>
            <a:ext cx="1385325" cy="72729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/>
        </p:nvSpPr>
        <p:spPr>
          <a:xfrm>
            <a:off x="558350" y="8167363"/>
            <a:ext cx="10593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xP3 datasets &amp; tasks divided into training (yellow) &amp; evaluation (green)</a:t>
            </a:r>
            <a:endParaRPr sz="3800" b="1" dirty="0"/>
          </a:p>
        </p:txBody>
      </p:sp>
      <p:sp>
        <p:nvSpPr>
          <p:cNvPr id="82" name="Google Shape;82;p13"/>
          <p:cNvSpPr txBox="1"/>
          <p:nvPr/>
        </p:nvSpPr>
        <p:spPr>
          <a:xfrm>
            <a:off x="15427800" y="8035038"/>
            <a:ext cx="1059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/>
              <a:t>xP3 language distribution</a:t>
            </a:r>
            <a:endParaRPr sz="3800" b="1"/>
          </a:p>
        </p:txBody>
      </p:sp>
      <p:sp>
        <p:nvSpPr>
          <p:cNvPr id="83" name="Google Shape;83;p13"/>
          <p:cNvSpPr txBox="1"/>
          <p:nvPr/>
        </p:nvSpPr>
        <p:spPr>
          <a:xfrm>
            <a:off x="15632525" y="12416750"/>
            <a:ext cx="10593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/>
              <a:t>xP3 variants</a:t>
            </a:r>
            <a:endParaRPr sz="3800" b="1"/>
          </a:p>
        </p:txBody>
      </p:sp>
      <p:sp>
        <p:nvSpPr>
          <p:cNvPr id="84" name="Google Shape;84;p13"/>
          <p:cNvSpPr txBox="1"/>
          <p:nvPr/>
        </p:nvSpPr>
        <p:spPr>
          <a:xfrm>
            <a:off x="27305350" y="14312575"/>
            <a:ext cx="3724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xP3 eXtension:</a:t>
            </a:r>
            <a:endParaRPr sz="18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🌍  </a:t>
            </a:r>
            <a:r>
              <a:rPr lang="en" sz="1800" b="1"/>
              <a:t>277 languages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🎡 </a:t>
            </a:r>
            <a:r>
              <a:rPr lang="en" sz="1800" b="1"/>
              <a:t>700GB</a:t>
            </a:r>
            <a:endParaRPr sz="18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🤯  500M samples</a:t>
            </a:r>
            <a:endParaRPr sz="1800" b="1"/>
          </a:p>
        </p:txBody>
      </p:sp>
      <p:sp>
        <p:nvSpPr>
          <p:cNvPr id="85" name="Google Shape;85;p13"/>
          <p:cNvSpPr txBox="1"/>
          <p:nvPr/>
        </p:nvSpPr>
        <p:spPr>
          <a:xfrm>
            <a:off x="26943926" y="13377009"/>
            <a:ext cx="293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+"/>
            </a:pPr>
            <a:r>
              <a:rPr lang="en" sz="2400" b="1" i="1"/>
              <a:t>xP3x (2023)</a:t>
            </a:r>
            <a:endParaRPr sz="2400" b="1" i="1"/>
          </a:p>
        </p:txBody>
      </p:sp>
      <p:sp>
        <p:nvSpPr>
          <p:cNvPr id="89" name="Google Shape;89;p13"/>
          <p:cNvSpPr txBox="1"/>
          <p:nvPr/>
        </p:nvSpPr>
        <p:spPr>
          <a:xfrm>
            <a:off x="14183424" y="19934013"/>
            <a:ext cx="14817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Generalization to </a:t>
            </a:r>
            <a:r>
              <a:rPr lang="en" sz="3800" b="1" i="1" u="sng" dirty="0"/>
              <a:t>unseen</a:t>
            </a:r>
            <a:r>
              <a:rPr lang="en" sz="3800" b="1" dirty="0"/>
              <a:t> tasks in </a:t>
            </a:r>
            <a:r>
              <a:rPr lang="en" sz="3800" b="1" i="1" u="sng" dirty="0"/>
              <a:t>“unseen”</a:t>
            </a:r>
            <a:r>
              <a:rPr lang="en" sz="3800" b="1" dirty="0"/>
              <a:t> languages</a:t>
            </a:r>
            <a:endParaRPr sz="3800" b="1"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17730488" y="26792538"/>
            <a:ext cx="8531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Generation</a:t>
            </a:r>
            <a:endParaRPr sz="3800" b="1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23404042" y="35609640"/>
            <a:ext cx="6230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BLOOMZ is biased towards short answers as most training examples are short ⚠️</a:t>
            </a:r>
            <a:endParaRPr sz="2600" b="1" dirty="0"/>
          </a:p>
        </p:txBody>
      </p:sp>
      <p:sp>
        <p:nvSpPr>
          <p:cNvPr id="99" name="Google Shape;99;p13"/>
          <p:cNvSpPr txBox="1"/>
          <p:nvPr/>
        </p:nvSpPr>
        <p:spPr>
          <a:xfrm>
            <a:off x="23401994" y="36846366"/>
            <a:ext cx="8139419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➡️ Workaround: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Force minimum generation length💡</a:t>
            </a:r>
            <a:endParaRPr sz="2600" b="1" dirty="0"/>
          </a:p>
        </p:txBody>
      </p:sp>
      <p:sp>
        <p:nvSpPr>
          <p:cNvPr id="101" name="Google Shape;101;p13"/>
          <p:cNvSpPr txBox="1"/>
          <p:nvPr/>
        </p:nvSpPr>
        <p:spPr>
          <a:xfrm>
            <a:off x="12716393" y="33655301"/>
            <a:ext cx="5456117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600" b="1" dirty="0"/>
              <a:t>Training on xP3mt influences generation language 🇨🇳 🇬🇧 🇫🇷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BLOOMZ capable of creative writing following instructions, e.g. generating fables </a:t>
            </a:r>
            <a:r>
              <a:rPr lang="en" sz="2600" b="1" dirty="0"/>
              <a:t>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600" b="1" dirty="0"/>
              <a:t>Models still display some failure modes like not clearly following instructions ⛔️</a:t>
            </a:r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600" b="1"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12254275" y="27557298"/>
            <a:ext cx="10191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Generative performance degrades if fine-tuning too long! 💀</a:t>
            </a:r>
            <a:endParaRPr sz="2600" b="1" dirty="0"/>
          </a:p>
        </p:txBody>
      </p:sp>
      <p:sp>
        <p:nvSpPr>
          <p:cNvPr id="103" name="Google Shape;103;p13"/>
          <p:cNvSpPr txBox="1"/>
          <p:nvPr/>
        </p:nvSpPr>
        <p:spPr>
          <a:xfrm>
            <a:off x="22286060" y="27531718"/>
            <a:ext cx="853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Code Generation on </a:t>
            </a:r>
            <a:r>
              <a:rPr lang="en" sz="2600" b="1" dirty="0" err="1"/>
              <a:t>HumanEval</a:t>
            </a:r>
            <a:r>
              <a:rPr lang="en" sz="2600" b="1" dirty="0"/>
              <a:t> 💻</a:t>
            </a:r>
            <a:endParaRPr sz="2600" b="1" dirty="0"/>
          </a:p>
        </p:txBody>
      </p:sp>
      <p:cxnSp>
        <p:nvCxnSpPr>
          <p:cNvPr id="109" name="Google Shape;109;p13"/>
          <p:cNvCxnSpPr/>
          <p:nvPr/>
        </p:nvCxnSpPr>
        <p:spPr>
          <a:xfrm rot="10800000" flipH="1">
            <a:off x="12181000" y="12272625"/>
            <a:ext cx="18115800" cy="1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3"/>
          <p:cNvCxnSpPr/>
          <p:nvPr/>
        </p:nvCxnSpPr>
        <p:spPr>
          <a:xfrm rot="10800000">
            <a:off x="12162775" y="8166750"/>
            <a:ext cx="91500" cy="1009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3"/>
          <p:cNvCxnSpPr/>
          <p:nvPr/>
        </p:nvCxnSpPr>
        <p:spPr>
          <a:xfrm rot="10800000" flipH="1">
            <a:off x="0" y="26755600"/>
            <a:ext cx="28837800" cy="2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3"/>
          <p:cNvCxnSpPr/>
          <p:nvPr/>
        </p:nvCxnSpPr>
        <p:spPr>
          <a:xfrm>
            <a:off x="11835125" y="26755600"/>
            <a:ext cx="34500" cy="1614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BD86F1AF-06EF-07FB-678C-2C826D2FB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127631" y="28143140"/>
            <a:ext cx="8435295" cy="4566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354EA-288A-109B-83CB-CFF0070CB7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452615" y="33047173"/>
            <a:ext cx="6624144" cy="24495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2E914A0-1319-8985-C8FD-59455EDA908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8599" y="28148816"/>
            <a:ext cx="5668963" cy="65213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6462F32-9242-F50A-D55E-0D17211F74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2294937" y="8749378"/>
            <a:ext cx="17961200" cy="31528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CA20A19-5D7E-6328-E681-A2F16E44FA2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429112" y="13435751"/>
            <a:ext cx="14805012" cy="40020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722A75-DC0B-730F-05C6-4E21A442AC4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020" y="10058024"/>
            <a:ext cx="11961212" cy="696552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35D5F69-6D2F-6ABE-38DA-B191CCD321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-60326" y="20964655"/>
            <a:ext cx="14616188" cy="5194716"/>
          </a:xfrm>
          <a:prstGeom prst="rect">
            <a:avLst/>
          </a:prstGeom>
        </p:spPr>
      </p:pic>
      <p:sp>
        <p:nvSpPr>
          <p:cNvPr id="107" name="Google Shape;107;p13"/>
          <p:cNvSpPr txBox="1"/>
          <p:nvPr/>
        </p:nvSpPr>
        <p:spPr>
          <a:xfrm>
            <a:off x="23876" y="35163362"/>
            <a:ext cx="120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/>
              <a:t>mT0 beats T0 on </a:t>
            </a:r>
            <a:r>
              <a:rPr lang="en" sz="3800" b="1" i="1" dirty="0"/>
              <a:t>English</a:t>
            </a:r>
            <a:r>
              <a:rPr lang="en" sz="3800" b="1" dirty="0"/>
              <a:t> Tasks</a:t>
            </a:r>
            <a:endParaRPr sz="3800" b="1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FC425A2-500B-4BF6-6510-E2EC431429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054626" y="28148816"/>
            <a:ext cx="5694782" cy="6136371"/>
          </a:xfrm>
          <a:prstGeom prst="rect">
            <a:avLst/>
          </a:prstGeom>
        </p:spPr>
      </p:pic>
      <p:sp>
        <p:nvSpPr>
          <p:cNvPr id="96" name="Google Shape;96;p13"/>
          <p:cNvSpPr txBox="1"/>
          <p:nvPr/>
        </p:nvSpPr>
        <p:spPr>
          <a:xfrm>
            <a:off x="24644056" y="32826675"/>
            <a:ext cx="4239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BLOOMZ:</a:t>
            </a:r>
            <a:endParaRPr sz="26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A95FA6-4C8B-862E-7F38-D6DFD833F1D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401994" y="28431757"/>
            <a:ext cx="6431511" cy="4325957"/>
          </a:xfrm>
          <a:prstGeom prst="rect">
            <a:avLst/>
          </a:prstGeom>
        </p:spPr>
      </p:pic>
      <p:sp>
        <p:nvSpPr>
          <p:cNvPr id="95" name="Google Shape;95;p13"/>
          <p:cNvSpPr txBox="1"/>
          <p:nvPr/>
        </p:nvSpPr>
        <p:spPr>
          <a:xfrm>
            <a:off x="22485420" y="28072264"/>
            <a:ext cx="853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BLOOM:</a:t>
            </a:r>
            <a:endParaRPr sz="2600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B4FCF4-A197-7454-D4F4-71D6C6AB566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120395" y="37988438"/>
            <a:ext cx="4690200" cy="4479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08EB17-D40D-79A4-531C-64B69C6CD1D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8302300" y="37988438"/>
            <a:ext cx="4690200" cy="449612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6D8B60-D746-5299-5FFA-79BE9D851E4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174885" y="37988438"/>
            <a:ext cx="4690200" cy="44799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68F809-A4D7-80F1-5108-BEFF6E72B1C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8368972" y="33256791"/>
            <a:ext cx="4690199" cy="4479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C8FDBB-A6B8-5B42-8E76-E62691521FAA}"/>
              </a:ext>
            </a:extLst>
          </p:cNvPr>
          <p:cNvSpPr txBox="1"/>
          <p:nvPr/>
        </p:nvSpPr>
        <p:spPr>
          <a:xfrm>
            <a:off x="15645981" y="20897786"/>
            <a:ext cx="15402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🇧🇬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7C3D88-1A91-1201-4C38-95A4D4D05858}"/>
              </a:ext>
            </a:extLst>
          </p:cNvPr>
          <p:cNvSpPr txBox="1"/>
          <p:nvPr/>
        </p:nvSpPr>
        <p:spPr>
          <a:xfrm>
            <a:off x="17288450" y="20895256"/>
            <a:ext cx="10163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🇩🇪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65409A-F563-C0D6-0BF7-ECF49814B3DC}"/>
              </a:ext>
            </a:extLst>
          </p:cNvPr>
          <p:cNvSpPr txBox="1"/>
          <p:nvPr/>
        </p:nvSpPr>
        <p:spPr>
          <a:xfrm>
            <a:off x="19004503" y="20895256"/>
            <a:ext cx="22343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4000" b="0" i="0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🇬🇷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8C94A3-CEDD-26F8-68A4-DD52B4271D9F}"/>
              </a:ext>
            </a:extLst>
          </p:cNvPr>
          <p:cNvSpPr txBox="1"/>
          <p:nvPr/>
        </p:nvSpPr>
        <p:spPr>
          <a:xfrm>
            <a:off x="20647400" y="20893223"/>
            <a:ext cx="16272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🇷🇺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3AC3FC-1758-8619-E5D7-7204C94DD0A8}"/>
              </a:ext>
            </a:extLst>
          </p:cNvPr>
          <p:cNvSpPr txBox="1"/>
          <p:nvPr/>
        </p:nvSpPr>
        <p:spPr>
          <a:xfrm>
            <a:off x="22332264" y="20875751"/>
            <a:ext cx="14498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🇹🇭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3C30BE-815B-8767-B1CB-2D2E99C0C84C}"/>
              </a:ext>
            </a:extLst>
          </p:cNvPr>
          <p:cNvSpPr txBox="1"/>
          <p:nvPr/>
        </p:nvSpPr>
        <p:spPr>
          <a:xfrm>
            <a:off x="23960099" y="20874194"/>
            <a:ext cx="14978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🇹🇷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C5B89BA-8BAE-4AAA-8768-B54518A43A87}"/>
              </a:ext>
            </a:extLst>
          </p:cNvPr>
          <p:cNvSpPr txBox="1"/>
          <p:nvPr/>
        </p:nvSpPr>
        <p:spPr>
          <a:xfrm>
            <a:off x="25693869" y="20920822"/>
            <a:ext cx="15402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🇯🇵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44D362F-F90D-B07A-5E19-B0E84EC854B3}"/>
              </a:ext>
            </a:extLst>
          </p:cNvPr>
          <p:cNvSpPr txBox="1"/>
          <p:nvPr/>
        </p:nvSpPr>
        <p:spPr>
          <a:xfrm>
            <a:off x="27263154" y="20897128"/>
            <a:ext cx="16649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🇷🇺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6C01267-8D87-3062-3FAC-4F64F5FF8298}"/>
              </a:ext>
            </a:extLst>
          </p:cNvPr>
          <p:cNvSpPr txBox="1"/>
          <p:nvPr/>
        </p:nvSpPr>
        <p:spPr>
          <a:xfrm>
            <a:off x="15632525" y="23614175"/>
            <a:ext cx="154025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🇪🇪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048379A-ABA9-FB5C-3FBA-76004B0B5D10}"/>
              </a:ext>
            </a:extLst>
          </p:cNvPr>
          <p:cNvSpPr txBox="1"/>
          <p:nvPr/>
        </p:nvSpPr>
        <p:spPr>
          <a:xfrm>
            <a:off x="17288450" y="23639338"/>
            <a:ext cx="1378913" cy="115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🇭🇹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0942DC8-A448-27FA-F076-5AD741BEB7B9}"/>
              </a:ext>
            </a:extLst>
          </p:cNvPr>
          <p:cNvSpPr txBox="1"/>
          <p:nvPr/>
        </p:nvSpPr>
        <p:spPr>
          <a:xfrm>
            <a:off x="19004503" y="23639338"/>
            <a:ext cx="188758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🇮🇹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8475471-E6F5-B6A4-7554-1FE552ACA298}"/>
              </a:ext>
            </a:extLst>
          </p:cNvPr>
          <p:cNvSpPr txBox="1"/>
          <p:nvPr/>
        </p:nvSpPr>
        <p:spPr>
          <a:xfrm>
            <a:off x="20584718" y="23638496"/>
            <a:ext cx="186145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🇵🇪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5DBDF8-D235-0704-2981-55448179E390}"/>
              </a:ext>
            </a:extLst>
          </p:cNvPr>
          <p:cNvSpPr txBox="1"/>
          <p:nvPr/>
        </p:nvSpPr>
        <p:spPr>
          <a:xfrm>
            <a:off x="22332264" y="23638495"/>
            <a:ext cx="1417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🇹🇭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4FB7A21-67B2-E8F1-21C9-4CAC9A959A1A}"/>
              </a:ext>
            </a:extLst>
          </p:cNvPr>
          <p:cNvSpPr txBox="1"/>
          <p:nvPr/>
        </p:nvSpPr>
        <p:spPr>
          <a:xfrm>
            <a:off x="23985020" y="23614175"/>
            <a:ext cx="149788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🇹🇷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95A5167-0D61-CB8F-5FA5-8E0597B4A7E0}"/>
              </a:ext>
            </a:extLst>
          </p:cNvPr>
          <p:cNvSpPr txBox="1"/>
          <p:nvPr/>
        </p:nvSpPr>
        <p:spPr>
          <a:xfrm>
            <a:off x="25646877" y="23641773"/>
            <a:ext cx="15479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🇲🇲</a:t>
            </a:r>
            <a:endParaRPr lang="en-US" sz="40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BA9E097-151A-3FB0-9A70-2535D81B7EC8}"/>
              </a:ext>
            </a:extLst>
          </p:cNvPr>
          <p:cNvSpPr txBox="1"/>
          <p:nvPr/>
        </p:nvSpPr>
        <p:spPr>
          <a:xfrm>
            <a:off x="27258811" y="23638495"/>
            <a:ext cx="16649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🇷🇺</a:t>
            </a:r>
            <a:endParaRPr lang="en-US" sz="4000" b="0" dirty="0">
              <a:effectLst/>
            </a:endParaRPr>
          </a:p>
          <a:p>
            <a:br>
              <a:rPr lang="en-US" sz="4000" dirty="0"/>
            </a:br>
            <a:endParaRPr lang="en-US" sz="4000" dirty="0"/>
          </a:p>
        </p:txBody>
      </p:sp>
      <p:sp>
        <p:nvSpPr>
          <p:cNvPr id="130" name="Google Shape;89;p13">
            <a:extLst>
              <a:ext uri="{FF2B5EF4-FFF2-40B4-BE49-F238E27FC236}">
                <a16:creationId xmlns:a16="http://schemas.microsoft.com/office/drawing/2014/main" id="{70A88704-7998-C55A-F63A-F4ECCEDD4B8F}"/>
              </a:ext>
            </a:extLst>
          </p:cNvPr>
          <p:cNvSpPr txBox="1"/>
          <p:nvPr/>
        </p:nvSpPr>
        <p:spPr>
          <a:xfrm>
            <a:off x="8639956" y="26142468"/>
            <a:ext cx="1205240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/>
              <a:t>u</a:t>
            </a:r>
            <a:r>
              <a:rPr lang="en" sz="3200" i="1" dirty="0" err="1"/>
              <a:t>nseen</a:t>
            </a:r>
            <a:r>
              <a:rPr lang="en" sz="3200" i="1" dirty="0"/>
              <a:t> = not pretrained nor finetuned on</a:t>
            </a:r>
            <a:endParaRPr sz="320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271</Words>
  <Application>Microsoft Macintosh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Roboto Mono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MUENNIGHOFF Niklas</cp:lastModifiedBy>
  <cp:revision>3</cp:revision>
  <dcterms:modified xsi:type="dcterms:W3CDTF">2023-05-30T00:17:54Z</dcterms:modified>
</cp:coreProperties>
</file>